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22" r:id="rId4"/>
    <p:sldId id="323" r:id="rId5"/>
    <p:sldId id="321" r:id="rId6"/>
    <p:sldId id="258" r:id="rId7"/>
    <p:sldId id="293" r:id="rId8"/>
    <p:sldId id="324" r:id="rId9"/>
    <p:sldId id="325" r:id="rId10"/>
    <p:sldId id="326" r:id="rId11"/>
    <p:sldId id="327" r:id="rId12"/>
    <p:sldId id="328" r:id="rId13"/>
    <p:sldId id="329" r:id="rId14"/>
    <p:sldId id="304" r:id="rId15"/>
    <p:sldId id="330" r:id="rId16"/>
    <p:sldId id="331" r:id="rId17"/>
    <p:sldId id="259" r:id="rId18"/>
    <p:sldId id="332" r:id="rId19"/>
    <p:sldId id="333" r:id="rId20"/>
    <p:sldId id="334" r:id="rId21"/>
    <p:sldId id="335" r:id="rId22"/>
    <p:sldId id="336" r:id="rId23"/>
    <p:sldId id="33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B0F34"/>
    <a:srgbClr val="0033CC"/>
    <a:srgbClr val="3DAA06"/>
    <a:srgbClr val="336600"/>
    <a:srgbClr val="000066"/>
    <a:srgbClr val="660033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7" autoAdjust="0"/>
    <p:restoredTop sz="94670" autoAdjust="0"/>
  </p:normalViewPr>
  <p:slideViewPr>
    <p:cSldViewPr>
      <p:cViewPr>
        <p:scale>
          <a:sx n="80" d="100"/>
          <a:sy n="80" d="100"/>
        </p:scale>
        <p:origin x="-834" y="-5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23C74-7D8B-42EE-B219-3E6531252D6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7A436-F2FF-43EF-B264-DE4BB85D5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6AC20-C075-4718-9A47-066DD6148BB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144E3-9D8B-41C5-B34D-826EA0246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9CEBF-F764-4C8B-8DF5-09B03773209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0C087-FFDC-45DB-9B6E-C472BFC45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2EB2E-C973-4BD5-93AB-8AA9446E71A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C3F94-0E39-456E-AA0B-0E9D08D2D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3EEB0-BD8D-4A4F-88AC-DDFB26C094F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83576-95F2-4E09-8201-26DA7B804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A25D1-D21E-43C7-82E9-209F6E1286C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4D6C2-A2E5-4EC4-8778-518C52061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A24AA-6EEE-4DF9-8940-D97C9C599F7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C209C-C00D-423C-88BB-89B38A04B7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26FA3-CD73-44F0-85A6-6A4497A94E8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0B536-3EAB-45F3-9CE9-9BA368036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F7AF9-E2E2-45D1-82D8-F36A030B66F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2B751-D668-4091-9318-5DB1C587F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7EF12-4A06-4AF3-ABE3-FA72B37CD93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CCEBE-5E25-47C7-B29C-5ADBCB282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A8511-DA9E-43D0-9CB2-5A331C3CCE7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CC414-A9CF-4D46-9333-C7E7CC800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5DEA62-1D85-4019-BC1F-6D44C259A37C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1D9D85-A47B-4029-9401-65BB4E6C7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oleObject" Target="../embeddings/oleObject23.bin"/><Relationship Id="rId4" Type="http://schemas.openxmlformats.org/officeDocument/2006/relationships/oleObject" Target="../embeddings/oleObject22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???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085"/>
            <a:ext cx="8784976" cy="2486811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«</a:t>
            </a:r>
            <a:r>
              <a:rPr lang="ru-RU" sz="28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Переходные процессы </a:t>
            </a: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электроэнергетических</a:t>
            </a:r>
            <a:b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системах</a:t>
            </a: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»</a:t>
            </a:r>
            <a:b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00B0F0"/>
                </a:solidFill>
                <a:latin typeface="Arial Black" pitchFamily="34" charset="0"/>
              </a:rPr>
              <a:t>Раздел 4</a:t>
            </a:r>
            <a:endParaRPr lang="ru-RU" sz="2800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492375"/>
            <a:ext cx="9144000" cy="381635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Arial" charset="0"/>
              </a:rPr>
              <a:t>Лекция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№</a:t>
            </a:r>
            <a:r>
              <a:rPr lang="ru-RU" sz="2800" b="1" dirty="0" smtClean="0">
                <a:solidFill>
                  <a:srgbClr val="0070C0"/>
                </a:solidFill>
                <a:latin typeface="Arial" charset="0"/>
              </a:rPr>
              <a:t>12</a:t>
            </a:r>
            <a:r>
              <a:rPr lang="ru-RU" sz="2400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Arial" charset="0"/>
              </a:rPr>
              <a:t>Переходные процессы в системах электроснабжения (узлах нагрузки) ЭЭС при малых возмущениях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ru-RU" sz="9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ru-RU" sz="2800" b="1" dirty="0" smtClean="0">
                <a:solidFill>
                  <a:schemeClr val="tx1"/>
                </a:solidFill>
              </a:rPr>
              <a:t>Учебные вопросы </a:t>
            </a:r>
          </a:p>
          <a:p>
            <a:pPr algn="just" eaLnBrk="1" hangingPunct="1">
              <a:lnSpc>
                <a:spcPct val="8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000066"/>
                </a:solidFill>
                <a:latin typeface="Arial Black" pitchFamily="34" charset="0"/>
              </a:rPr>
              <a:t>         </a:t>
            </a:r>
          </a:p>
          <a:p>
            <a:pPr algn="just" eaLnBrk="1" hangingPunct="1">
              <a:lnSpc>
                <a:spcPct val="80000"/>
              </a:lnSpc>
              <a:spcBef>
                <a:spcPts val="600"/>
              </a:spcBef>
            </a:pPr>
            <a:r>
              <a:rPr lang="ru-RU" sz="2400" b="1" dirty="0" smtClean="0">
                <a:solidFill>
                  <a:srgbClr val="000066"/>
                </a:solidFill>
                <a:latin typeface="Arial Black" pitchFamily="34" charset="0"/>
              </a:rPr>
              <a:t>         1. Лавина напряжения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Arial Black" pitchFamily="34" charset="0"/>
              </a:rPr>
              <a:t>         2.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 Роль электрического центра системы.</a:t>
            </a:r>
          </a:p>
          <a:p>
            <a:pPr algn="just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         3. Медленные понижения напряжения.</a:t>
            </a: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260350"/>
            <a:ext cx="8229600" cy="576263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0825" y="981075"/>
            <a:ext cx="8642350" cy="53276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1557338"/>
            <a:ext cx="822960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Опрокидывание двигателя, питающегося от источника соизмеримой мощности, может произойти при сравнительно небольших изменениях скольжения и небольших снижениях </a:t>
            </a:r>
            <a:r>
              <a:rPr lang="ru-RU" sz="3200" b="1" dirty="0" err="1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э.д.с</a:t>
            </a:r>
            <a:r>
              <a:rPr lang="ru-RU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источника питающего двигатель и тем более при небольших снижениях напряжения, зависящего от режима работы двигателя.</a:t>
            </a:r>
            <a:endParaRPr lang="ru-RU" sz="32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91" name="Заголовок 1"/>
          <p:cNvSpPr>
            <a:spLocks noGrp="1"/>
          </p:cNvSpPr>
          <p:nvPr>
            <p:ph type="title"/>
          </p:nvPr>
        </p:nvSpPr>
        <p:spPr>
          <a:xfrm>
            <a:off x="457200" y="60325"/>
            <a:ext cx="8229600" cy="561975"/>
          </a:xfrm>
        </p:spPr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</a:rPr>
              <a:t>Зависимость э.д.с. генератора от типа АРВ</a:t>
            </a:r>
          </a:p>
        </p:txBody>
      </p:sp>
      <p:sp>
        <p:nvSpPr>
          <p:cNvPr id="65592" name="Заголовок 1"/>
          <p:cNvSpPr txBox="1">
            <a:spLocks/>
          </p:cNvSpPr>
          <p:nvPr/>
        </p:nvSpPr>
        <p:spPr bwMode="auto">
          <a:xfrm>
            <a:off x="1527175" y="5551488"/>
            <a:ext cx="655161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000" b="1">
                <a:solidFill>
                  <a:srgbClr val="000066"/>
                </a:solidFill>
                <a:latin typeface="Calibri" pitchFamily="34" charset="0"/>
              </a:rPr>
              <a:t>АРВ пропорционального типа;</a:t>
            </a:r>
          </a:p>
        </p:txBody>
      </p:sp>
      <p:sp>
        <p:nvSpPr>
          <p:cNvPr id="65593" name="Заголовок 1"/>
          <p:cNvSpPr txBox="1">
            <a:spLocks/>
          </p:cNvSpPr>
          <p:nvPr/>
        </p:nvSpPr>
        <p:spPr bwMode="auto">
          <a:xfrm>
            <a:off x="1527175" y="4967288"/>
            <a:ext cx="655161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000" b="1">
                <a:solidFill>
                  <a:srgbClr val="000066"/>
                </a:solidFill>
                <a:latin typeface="Calibri" pitchFamily="34" charset="0"/>
              </a:rPr>
              <a:t>нерегулируемый генератор;</a:t>
            </a:r>
          </a:p>
        </p:txBody>
      </p:sp>
      <p:sp>
        <p:nvSpPr>
          <p:cNvPr id="65594" name="Заголовок 1"/>
          <p:cNvSpPr txBox="1">
            <a:spLocks/>
          </p:cNvSpPr>
          <p:nvPr/>
        </p:nvSpPr>
        <p:spPr bwMode="auto">
          <a:xfrm>
            <a:off x="1547813" y="6092825"/>
            <a:ext cx="74168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3000" b="1">
                <a:solidFill>
                  <a:srgbClr val="000066"/>
                </a:solidFill>
                <a:latin typeface="Calibri" pitchFamily="34" charset="0"/>
              </a:rPr>
              <a:t>АРВ астатического типа 1-го порядка.</a:t>
            </a:r>
            <a:endParaRPr lang="ru-RU" sz="3000" b="1">
              <a:solidFill>
                <a:srgbClr val="C00000"/>
              </a:solidFill>
              <a:latin typeface="Calibri" pitchFamily="34" charset="0"/>
            </a:endParaRPr>
          </a:p>
        </p:txBody>
      </p:sp>
      <p:sp>
        <p:nvSpPr>
          <p:cNvPr id="6559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588" name="Object 52"/>
          <p:cNvGraphicFramePr>
            <a:graphicFrameLocks noChangeAspect="1"/>
          </p:cNvGraphicFramePr>
          <p:nvPr/>
        </p:nvGraphicFramePr>
        <p:xfrm>
          <a:off x="611188" y="4967288"/>
          <a:ext cx="915987" cy="698500"/>
        </p:xfrm>
        <a:graphic>
          <a:graphicData uri="http://schemas.openxmlformats.org/presentationml/2006/ole">
            <p:oleObj spid="_x0000_s65588" name="Формула" r:id="rId3" imgW="355292" imgH="266469" progId="Equation.3">
              <p:embed/>
            </p:oleObj>
          </a:graphicData>
        </a:graphic>
      </p:graphicFrame>
      <p:sp>
        <p:nvSpPr>
          <p:cNvPr id="65596" name="Rectangle 3"/>
          <p:cNvSpPr>
            <a:spLocks noChangeArrowheads="1"/>
          </p:cNvSpPr>
          <p:nvPr/>
        </p:nvSpPr>
        <p:spPr bwMode="auto">
          <a:xfrm>
            <a:off x="0" y="276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5597" name="Rectangle 7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589" name="Object 53"/>
          <p:cNvGraphicFramePr>
            <a:graphicFrameLocks noChangeAspect="1"/>
          </p:cNvGraphicFramePr>
          <p:nvPr/>
        </p:nvGraphicFramePr>
        <p:xfrm>
          <a:off x="601663" y="5529263"/>
          <a:ext cx="890587" cy="681037"/>
        </p:xfrm>
        <a:graphic>
          <a:graphicData uri="http://schemas.openxmlformats.org/presentationml/2006/ole">
            <p:oleObj spid="_x0000_s65589" name="Формула" r:id="rId4" imgW="355292" imgH="266469" progId="Equation.3">
              <p:embed/>
            </p:oleObj>
          </a:graphicData>
        </a:graphic>
      </p:graphicFrame>
      <p:sp>
        <p:nvSpPr>
          <p:cNvPr id="65598" name="Rectangle 8"/>
          <p:cNvSpPr>
            <a:spLocks noChangeArrowheads="1"/>
          </p:cNvSpPr>
          <p:nvPr/>
        </p:nvSpPr>
        <p:spPr bwMode="auto">
          <a:xfrm>
            <a:off x="152400" y="428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5599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5590" name="Object 54"/>
          <p:cNvGraphicFramePr>
            <a:graphicFrameLocks noChangeAspect="1"/>
          </p:cNvGraphicFramePr>
          <p:nvPr/>
        </p:nvGraphicFramePr>
        <p:xfrm>
          <a:off x="611188" y="6084888"/>
          <a:ext cx="936625" cy="579437"/>
        </p:xfrm>
        <a:graphic>
          <a:graphicData uri="http://schemas.openxmlformats.org/presentationml/2006/ole">
            <p:oleObj spid="_x0000_s65590" name="Формула" r:id="rId5" imgW="393529" imgH="241195" progId="Equation.3">
              <p:embed/>
            </p:oleObj>
          </a:graphicData>
        </a:graphic>
      </p:graphicFrame>
      <p:sp>
        <p:nvSpPr>
          <p:cNvPr id="65600" name="Rectangle 11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65601" name="Picture 1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31913" y="622300"/>
            <a:ext cx="689451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6323012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характеристик </a:t>
            </a:r>
            <a:r>
              <a:rPr lang="en-US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U,Q=f(E) </a:t>
            </a:r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видно, что снижение </a:t>
            </a:r>
            <a:r>
              <a:rPr lang="ru-RU" sz="3200" b="1" i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э.д.с</a:t>
            </a:r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особенно в зоне, где </a:t>
            </a:r>
            <a:r>
              <a:rPr lang="en-US" sz="3200" b="1" i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dQ</a:t>
            </a:r>
            <a:r>
              <a:rPr lang="en-US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200" b="1" i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</a:t>
            </a:r>
            <a:r>
              <a:rPr lang="en-US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отрицательно, приводит к росту реактивной мощности, соответственному увеличению токов, потребляемых двигателями нагрузки и увеличению падения напряжения в питающей сети, способствуя дальнейшему снижению напряжения.</a:t>
            </a:r>
            <a:br>
              <a:rPr lang="ru-RU" sz="32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Вблизи режима опрокидывания двигателей процесс прогрессивного снижения напряжения (лавина напряжения) оказывается очень заметным.</a:t>
            </a:r>
            <a:endParaRPr lang="ru-RU" sz="3200" b="1" dirty="0">
              <a:solidFill>
                <a:srgbClr val="EB0F3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936625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3DAA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Лавина напряжения в эксплуатационной практике</a:t>
            </a:r>
            <a:endParaRPr lang="ru-RU" sz="4000" b="1" dirty="0">
              <a:solidFill>
                <a:srgbClr val="3DAA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07950" y="1268413"/>
            <a:ext cx="89281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 станций и систем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может судить о росте токов и скольжении двигателей, входящих в состав комплексной нагрузки опрокидыванию, а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наблюдает резкое, лавинообразное снижение напряжения. 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Лавине напряжения обычно предшествует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режим недостаточно высокого возбуждения генераторов</a:t>
            </a:r>
            <a:r>
              <a:rPr lang="ru-RU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 котором происходит снижение реактивной мощности, приходящей к потребителю, что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заставляет персонал считать причиной лавин напряжения «дефицит реактивной мощности»</a:t>
            </a:r>
          </a:p>
          <a:p>
            <a:pPr>
              <a:defRPr/>
            </a:pPr>
            <a:endParaRPr lang="ru-RU" sz="32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>
          <a:xfrm>
            <a:off x="107950" y="188913"/>
            <a:ext cx="8928100" cy="719137"/>
          </a:xfrm>
        </p:spPr>
        <p:txBody>
          <a:bodyPr/>
          <a:lstStyle/>
          <a:p>
            <a:r>
              <a:rPr lang="ru-RU" sz="3200" b="1" smtClean="0">
                <a:solidFill>
                  <a:srgbClr val="000066"/>
                </a:solidFill>
                <a:latin typeface="Arial Black" pitchFamily="34" charset="0"/>
              </a:rPr>
              <a:t>Вопрос 2. </a:t>
            </a:r>
            <a:r>
              <a:rPr lang="ru-RU" sz="3200" smtClean="0">
                <a:solidFill>
                  <a:srgbClr val="C00000"/>
                </a:solidFill>
                <a:latin typeface="Arial Black" pitchFamily="34" charset="0"/>
              </a:rPr>
              <a:t>Роль электрического центра системы.</a:t>
            </a:r>
            <a:endParaRPr lang="ru-RU" sz="3200" b="1" smtClean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950" y="1052513"/>
            <a:ext cx="89281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 smtClean="0">
                <a:solidFill>
                  <a:srgbClr val="3DAA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Наибольшая опасность нарушения устойчивости нагрузки может иметь место в случаях, когда нагрузка находится в электрическом центре системы или вблизи от него.</a:t>
            </a:r>
          </a:p>
          <a:p>
            <a:pPr>
              <a:defRPr/>
            </a:pP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Во время качаний генераторов или во время асинхронного хода напряжения в различных точках электрических сетей и электропередач, связывающих эти генераторы, изменяются. При этом в каждой системе при исходном её режиме существует точка, где напряжения являются минимальными. Эта точка называется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электрическим центром системы.</a:t>
            </a:r>
            <a:endParaRPr lang="ru-RU" sz="3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8950" y="115888"/>
            <a:ext cx="8229600" cy="490537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Ложная работа дистанционных защит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79388" y="768350"/>
            <a:ext cx="8785225" cy="590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0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система полностью симметрична (</a:t>
            </a:r>
            <a:r>
              <a:rPr lang="ru-RU" sz="300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э.д.с</a:t>
            </a:r>
            <a:r>
              <a:rPr lang="ru-RU" sz="30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равны по величине и постоянны, сопротивления однородны, т.е. отношения </a:t>
            </a:r>
            <a:r>
              <a:rPr lang="en-US" sz="30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R/x </a:t>
            </a:r>
            <a:r>
              <a:rPr lang="ru-RU" sz="30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всех элементов одинаковы), то в электрическом центре системы, находящемся в данном случае в середине передачи напряжение будет падать до нуля при расхождении </a:t>
            </a:r>
            <a:r>
              <a:rPr lang="ru-RU" sz="3000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э.д.с</a:t>
            </a:r>
            <a:r>
              <a:rPr lang="ru-RU" sz="30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на 180 градусов.</a:t>
            </a:r>
          </a:p>
          <a:p>
            <a:pPr>
              <a:defRPr/>
            </a:pPr>
            <a:endParaRPr lang="ru-RU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124325"/>
            <a:ext cx="6769100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6467475"/>
          </a:xfrm>
        </p:spPr>
        <p:txBody>
          <a:bodyPr anchor="t"/>
          <a:lstStyle/>
          <a:p>
            <a:pPr>
              <a:defRPr/>
            </a:pPr>
            <a:r>
              <a:rPr lang="ru-RU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Потребители, расположенные в электрическом центре системы, будут попадать в режим, равносильный короткому замыканию, а устройства релейной защиты, работающие на основе замера эквивалентного сопротивления линии </a:t>
            </a:r>
            <a:r>
              <a:rPr lang="en-US" sz="3200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U/I </a:t>
            </a:r>
            <a:r>
              <a:rPr lang="ru-RU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(дистанционные защиты), будут неправильно работать отключая неповреждённые линии.</a:t>
            </a:r>
            <a:br>
              <a:rPr lang="ru-RU" sz="32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EB0F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реальной системе электрический центр системы может находится ближе к началу или к концу линии или находится вне её (в генераторах, нагрузках и т.п.), но место его может изменяться в процессе качаний.</a:t>
            </a:r>
            <a:endParaRPr lang="ru-RU" sz="32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4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1368425"/>
          </a:xfrm>
        </p:spPr>
        <p:txBody>
          <a:bodyPr/>
          <a:lstStyle/>
          <a:p>
            <a:r>
              <a:rPr lang="ru-RU" sz="2800" b="1" smtClean="0">
                <a:solidFill>
                  <a:srgbClr val="000066"/>
                </a:solidFill>
                <a:latin typeface="Arial Black" pitchFamily="34" charset="0"/>
              </a:rPr>
              <a:t>Вопрос 3. </a:t>
            </a:r>
            <a:r>
              <a:rPr lang="ru-RU" sz="2800" smtClean="0">
                <a:solidFill>
                  <a:srgbClr val="FF0000"/>
                </a:solidFill>
                <a:latin typeface="Arial Black" pitchFamily="34" charset="0"/>
              </a:rPr>
              <a:t>Медленные понижения напряжения.</a:t>
            </a:r>
            <a:endParaRPr lang="ru-RU" sz="4000" smtClean="0">
              <a:solidFill>
                <a:srgbClr val="FF0000"/>
              </a:solidFill>
            </a:endParaRPr>
          </a:p>
        </p:txBody>
      </p:sp>
      <p:sp>
        <p:nvSpPr>
          <p:cNvPr id="73730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37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444" name="Rectangle 4"/>
          <p:cNvSpPr txBox="1">
            <a:spLocks/>
          </p:cNvSpPr>
          <p:nvPr/>
        </p:nvSpPr>
        <p:spPr bwMode="auto">
          <a:xfrm>
            <a:off x="179388" y="1341438"/>
            <a:ext cx="87852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3200" b="1" dirty="0">
                <a:solidFill>
                  <a:srgbClr val="000066"/>
                </a:solidFill>
                <a:latin typeface="+mn-lt"/>
              </a:rPr>
              <a:t>Компенсация реактивной мощности нагрузки батареями статических конденсаторов может приводить к существенному снижению запаса устойчивости системы, а при высокой степени компенсации – к «лавине напряжения».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Увеличение коэффициента мощности до значения 0,95 снижает коэффициент запаса устойчивости нагрузки в 1,5 раза, а его повышение до значения 1 практически приводит к неустойчивости узла нагрузки.</a:t>
            </a:r>
          </a:p>
        </p:txBody>
      </p:sp>
      <p:sp>
        <p:nvSpPr>
          <p:cNvPr id="73733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Влияние компенсации реактивной мощности нагрузки на устойчивость системы</a:t>
            </a:r>
          </a:p>
        </p:txBody>
      </p:sp>
      <p:sp>
        <p:nvSpPr>
          <p:cNvPr id="74756" name="Rectangle 4"/>
          <p:cNvSpPr>
            <a:spLocks/>
          </p:cNvSpPr>
          <p:nvPr/>
        </p:nvSpPr>
        <p:spPr bwMode="auto">
          <a:xfrm>
            <a:off x="179388" y="1628775"/>
            <a:ext cx="880586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Мощный узел нагрузки представим в виде эквивалентного асинхронного двигателя</a:t>
            </a:r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>
            <p:ph idx="1"/>
          </p:nvPr>
        </p:nvGraphicFramePr>
        <p:xfrm>
          <a:off x="1843088" y="2481263"/>
          <a:ext cx="6323012" cy="4376737"/>
        </p:xfrm>
        <a:graphic>
          <a:graphicData uri="http://schemas.openxmlformats.org/presentationml/2006/ole">
            <p:oleObj spid="_x0000_s74757" name="Visio" r:id="rId3" imgW="4754520" imgH="329031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18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</p:spPr>
        <p:txBody>
          <a:bodyPr/>
          <a:lstStyle/>
          <a:p>
            <a:r>
              <a:rPr lang="ru-RU" sz="3200" b="1" smtClean="0">
                <a:solidFill>
                  <a:srgbClr val="0033CC"/>
                </a:solidFill>
              </a:rPr>
              <a:t>Рассмотрим варианты:</a:t>
            </a:r>
          </a:p>
        </p:txBody>
      </p:sp>
      <p:sp>
        <p:nvSpPr>
          <p:cNvPr id="76819" name="Rectangle 4"/>
          <p:cNvSpPr>
            <a:spLocks/>
          </p:cNvSpPr>
          <p:nvPr/>
        </p:nvSpPr>
        <p:spPr bwMode="auto">
          <a:xfrm>
            <a:off x="250825" y="620713"/>
            <a:ext cx="86629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а) – компенсация отсутствует (</a:t>
            </a:r>
            <a:r>
              <a:rPr lang="en-US" sz="2800" b="1">
                <a:solidFill>
                  <a:srgbClr val="0033CC"/>
                </a:solidFill>
                <a:latin typeface="Calibri" pitchFamily="34" charset="0"/>
              </a:rPr>
              <a:t>                   </a:t>
            </a:r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  </a:t>
            </a:r>
            <a:r>
              <a:rPr lang="en-US" sz="2800" b="1">
                <a:solidFill>
                  <a:srgbClr val="0033CC"/>
                </a:solidFill>
                <a:latin typeface="Calibri" pitchFamily="34" charset="0"/>
              </a:rPr>
              <a:t>);</a:t>
            </a:r>
            <a:br>
              <a:rPr lang="en-US" sz="2800" b="1">
                <a:solidFill>
                  <a:srgbClr val="0033CC"/>
                </a:solidFill>
                <a:latin typeface="Calibri" pitchFamily="34" charset="0"/>
              </a:rPr>
            </a:br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б) – компенсация соответствует (                    );</a:t>
            </a:r>
            <a:br>
              <a:rPr lang="ru-RU" sz="2800" b="1">
                <a:solidFill>
                  <a:srgbClr val="0033CC"/>
                </a:solidFill>
                <a:latin typeface="Calibri" pitchFamily="34" charset="0"/>
              </a:rPr>
            </a:br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в) – реактивная мощность нагрузки </a:t>
            </a:r>
            <a:br>
              <a:rPr lang="ru-RU" sz="2800" b="1">
                <a:solidFill>
                  <a:srgbClr val="0033CC"/>
                </a:solidFill>
                <a:latin typeface="Calibri" pitchFamily="34" charset="0"/>
              </a:rPr>
            </a:br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        скомпенсирована полностью (                 ).</a:t>
            </a:r>
          </a:p>
        </p:txBody>
      </p:sp>
      <p:sp>
        <p:nvSpPr>
          <p:cNvPr id="76820" name="Rectangle 6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6805" name="Object 5"/>
          <p:cNvGraphicFramePr>
            <a:graphicFrameLocks noChangeAspect="1"/>
          </p:cNvGraphicFramePr>
          <p:nvPr/>
        </p:nvGraphicFramePr>
        <p:xfrm>
          <a:off x="5076825" y="692150"/>
          <a:ext cx="1655763" cy="409575"/>
        </p:xfrm>
        <a:graphic>
          <a:graphicData uri="http://schemas.openxmlformats.org/presentationml/2006/ole">
            <p:oleObj spid="_x0000_s76805" name="Формула" r:id="rId3" imgW="888614" imgH="215806" progId="Equation.3">
              <p:embed/>
            </p:oleObj>
          </a:graphicData>
        </a:graphic>
      </p:graphicFrame>
      <p:sp>
        <p:nvSpPr>
          <p:cNvPr id="76821" name="Rectangle 11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6810" name="Object 10"/>
          <p:cNvGraphicFramePr>
            <a:graphicFrameLocks noChangeAspect="1"/>
          </p:cNvGraphicFramePr>
          <p:nvPr/>
        </p:nvGraphicFramePr>
        <p:xfrm>
          <a:off x="5508625" y="1096963"/>
          <a:ext cx="1584325" cy="392112"/>
        </p:xfrm>
        <a:graphic>
          <a:graphicData uri="http://schemas.openxmlformats.org/presentationml/2006/ole">
            <p:oleObj spid="_x0000_s76810" name="Формула" r:id="rId4" imgW="888614" imgH="215806" progId="Equation.3">
              <p:embed/>
            </p:oleObj>
          </a:graphicData>
        </a:graphic>
      </p:graphicFrame>
      <p:sp>
        <p:nvSpPr>
          <p:cNvPr id="76822" name="Rectangle 13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6812" name="Object 12"/>
          <p:cNvGraphicFramePr>
            <a:graphicFrameLocks noChangeAspect="1"/>
          </p:cNvGraphicFramePr>
          <p:nvPr/>
        </p:nvGraphicFramePr>
        <p:xfrm>
          <a:off x="5795963" y="1916113"/>
          <a:ext cx="1223962" cy="414337"/>
        </p:xfrm>
        <a:graphic>
          <a:graphicData uri="http://schemas.openxmlformats.org/presentationml/2006/ole">
            <p:oleObj spid="_x0000_s76812" name="Формула" r:id="rId5" imgW="647419" imgH="215806" progId="Equation.3">
              <p:embed/>
            </p:oleObj>
          </a:graphicData>
        </a:graphic>
      </p:graphicFrame>
      <p:sp>
        <p:nvSpPr>
          <p:cNvPr id="76823" name="Rectangle 14"/>
          <p:cNvSpPr>
            <a:spLocks/>
          </p:cNvSpPr>
          <p:nvPr/>
        </p:nvSpPr>
        <p:spPr bwMode="auto">
          <a:xfrm>
            <a:off x="179388" y="2420938"/>
            <a:ext cx="87852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 b="1">
                <a:solidFill>
                  <a:schemeClr val="accent2"/>
                </a:solidFill>
                <a:latin typeface="Calibri" pitchFamily="34" charset="0"/>
              </a:rPr>
              <a:t>Величина скольжения для различных значений напряжения на шинах двигателя при постоянной мощности</a:t>
            </a:r>
            <a:r>
              <a:rPr lang="en-US" sz="2800" b="1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en-US" sz="2800" b="1" i="1">
                <a:solidFill>
                  <a:schemeClr val="accent2"/>
                </a:solidFill>
                <a:latin typeface="Calibri" pitchFamily="34" charset="0"/>
              </a:rPr>
              <a:t>P=1</a:t>
            </a:r>
            <a:r>
              <a:rPr lang="ru-RU" sz="2800" b="1">
                <a:solidFill>
                  <a:schemeClr val="accent2"/>
                </a:solidFill>
                <a:latin typeface="Calibri" pitchFamily="34" charset="0"/>
              </a:rPr>
              <a:t> и реактивная мощность, определённая по соответствующим значениям </a:t>
            </a:r>
            <a:r>
              <a:rPr lang="en-US" sz="2800" b="1" i="1">
                <a:solidFill>
                  <a:schemeClr val="accent2"/>
                </a:solidFill>
                <a:latin typeface="Calibri" pitchFamily="34" charset="0"/>
              </a:rPr>
              <a:t>U </a:t>
            </a:r>
            <a:r>
              <a:rPr lang="ru-RU" sz="2800" b="1" i="1">
                <a:solidFill>
                  <a:schemeClr val="accent2"/>
                </a:solidFill>
                <a:latin typeface="Calibri" pitchFamily="34" charset="0"/>
              </a:rPr>
              <a:t>и </a:t>
            </a:r>
            <a:r>
              <a:rPr lang="en-US" sz="2800" b="1" i="1">
                <a:solidFill>
                  <a:schemeClr val="accent2"/>
                </a:solidFill>
                <a:latin typeface="Calibri" pitchFamily="34" charset="0"/>
              </a:rPr>
              <a:t>s.</a:t>
            </a:r>
            <a:endParaRPr lang="ru-RU" sz="2800" b="1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76824" name="Rectangle 16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6817" name="Object 17"/>
          <p:cNvGraphicFramePr>
            <a:graphicFrameLocks noChangeAspect="1"/>
          </p:cNvGraphicFramePr>
          <p:nvPr>
            <p:ph idx="1"/>
          </p:nvPr>
        </p:nvGraphicFramePr>
        <p:xfrm>
          <a:off x="1331913" y="4292600"/>
          <a:ext cx="6624637" cy="2138363"/>
        </p:xfrm>
        <a:graphic>
          <a:graphicData uri="http://schemas.openxmlformats.org/presentationml/2006/ole">
            <p:oleObj spid="_x0000_s76817" name="VISIO" r:id="rId6" imgW="3375360" imgH="108936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07950" y="620713"/>
            <a:ext cx="8928100" cy="3240087"/>
          </a:xfrm>
        </p:spPr>
        <p:txBody>
          <a:bodyPr anchor="t"/>
          <a:lstStyle/>
          <a:p>
            <a:pPr algn="l"/>
            <a:r>
              <a:rPr lang="ru-RU" sz="3200" b="1" smtClean="0">
                <a:solidFill>
                  <a:srgbClr val="000066"/>
                </a:solidFill>
              </a:rPr>
              <a:t>      </a:t>
            </a:r>
            <a:r>
              <a:rPr lang="ru-RU" sz="3200" b="1" smtClean="0">
                <a:solidFill>
                  <a:srgbClr val="336600"/>
                </a:solidFill>
              </a:rPr>
              <a:t>Система электроснабжения (СЭ)</a:t>
            </a:r>
            <a:r>
              <a:rPr lang="ru-RU" sz="3200" b="1" smtClean="0">
                <a:solidFill>
                  <a:srgbClr val="000066"/>
                </a:solidFill>
              </a:rPr>
              <a:t> – часть ЭЭС, непосредственно осуществляющая снабжение электрической энергией потребителей.</a:t>
            </a:r>
            <a:br>
              <a:rPr lang="ru-RU" sz="3200" b="1" smtClean="0">
                <a:solidFill>
                  <a:srgbClr val="000066"/>
                </a:solidFill>
              </a:rPr>
            </a:br>
            <a:r>
              <a:rPr lang="ru-RU" sz="3200" b="1" smtClean="0">
                <a:solidFill>
                  <a:srgbClr val="000066"/>
                </a:solidFill>
              </a:rPr>
              <a:t>      Места подключения отдельных систем электроснабжения к высоковольтным сетям ЭЭС называют </a:t>
            </a:r>
            <a:r>
              <a:rPr lang="ru-RU" sz="3200" b="1" smtClean="0">
                <a:solidFill>
                  <a:srgbClr val="336600"/>
                </a:solidFill>
              </a:rPr>
              <a:t>узлами нагрузок.</a:t>
            </a:r>
            <a:r>
              <a:rPr lang="ru-RU" sz="3200" b="1" smtClean="0">
                <a:solidFill>
                  <a:srgbClr val="000066"/>
                </a:solidFill>
              </a:rPr>
              <a:t>  </a:t>
            </a:r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0" name="Rectangle 4"/>
          <p:cNvSpPr txBox="1">
            <a:spLocks/>
          </p:cNvSpPr>
          <p:nvPr/>
        </p:nvSpPr>
        <p:spPr bwMode="auto">
          <a:xfrm>
            <a:off x="93663" y="115888"/>
            <a:ext cx="89281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000066"/>
                </a:solidFill>
                <a:latin typeface="Arial Black" pitchFamily="34" charset="0"/>
              </a:rPr>
              <a:t>      </a:t>
            </a:r>
            <a:r>
              <a:rPr lang="ru-RU" sz="3200" b="1">
                <a:solidFill>
                  <a:srgbClr val="EB0F34"/>
                </a:solidFill>
                <a:latin typeface="Arial Black" pitchFamily="34" charset="0"/>
              </a:rPr>
              <a:t>Общие вопросы лекции</a:t>
            </a:r>
            <a:r>
              <a:rPr lang="ru-RU" sz="2400">
                <a:solidFill>
                  <a:srgbClr val="EB0F34"/>
                </a:solidFill>
                <a:latin typeface="Arial Black" pitchFamily="34" charset="0"/>
              </a:rPr>
              <a:t>.</a:t>
            </a:r>
            <a:endParaRPr lang="ru-RU" sz="2400" b="1">
              <a:solidFill>
                <a:srgbClr val="EB0F34"/>
              </a:solidFill>
              <a:latin typeface="Arial Black" pitchFamily="34" charset="0"/>
            </a:endParaRPr>
          </a:p>
        </p:txBody>
      </p:sp>
      <p:sp>
        <p:nvSpPr>
          <p:cNvPr id="14341" name="Rectangle 2"/>
          <p:cNvSpPr>
            <a:spLocks/>
          </p:cNvSpPr>
          <p:nvPr/>
        </p:nvSpPr>
        <p:spPr bwMode="auto">
          <a:xfrm>
            <a:off x="179388" y="3573463"/>
            <a:ext cx="87852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3200" b="1">
                <a:solidFill>
                  <a:schemeClr val="accent2"/>
                </a:solidFill>
                <a:latin typeface="Calibri" pitchFamily="34" charset="0"/>
              </a:rPr>
              <a:t>В СЭ, когда большая часть нагрузки пред-ставляет собой группы асинхронных двигате-лей, имеющие совокупную мощность соизме-римую с мощностью питающих их источников могут возникать специфические явления, называемые лавиной напряжения.</a:t>
            </a:r>
            <a:br>
              <a:rPr lang="ru-RU" sz="3200" b="1">
                <a:solidFill>
                  <a:schemeClr val="accent2"/>
                </a:solidFill>
                <a:latin typeface="Calibri" pitchFamily="34" charset="0"/>
              </a:rPr>
            </a:br>
            <a:endParaRPr lang="ru-RU" sz="3200" b="1">
              <a:solidFill>
                <a:schemeClr val="accent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3" name="Rectang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ru-RU" sz="3200" b="1" smtClean="0">
                <a:solidFill>
                  <a:schemeClr val="accent2"/>
                </a:solidFill>
              </a:rPr>
              <a:t>Критические значения:</a:t>
            </a:r>
          </a:p>
        </p:txBody>
      </p:sp>
      <p:sp>
        <p:nvSpPr>
          <p:cNvPr id="78864" name="Rectangle 5"/>
          <p:cNvSpPr>
            <a:spLocks noChangeArrowheads="1"/>
          </p:cNvSpPr>
          <p:nvPr/>
        </p:nvSpPr>
        <p:spPr bwMode="auto">
          <a:xfrm>
            <a:off x="0" y="3281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8852" name="Object 4"/>
          <p:cNvGraphicFramePr>
            <a:graphicFrameLocks noChangeAspect="1"/>
          </p:cNvGraphicFramePr>
          <p:nvPr/>
        </p:nvGraphicFramePr>
        <p:xfrm>
          <a:off x="1752600" y="722313"/>
          <a:ext cx="5276850" cy="639762"/>
        </p:xfrm>
        <a:graphic>
          <a:graphicData uri="http://schemas.openxmlformats.org/presentationml/2006/ole">
            <p:oleObj spid="_x0000_s78852" name="Формула" r:id="rId3" imgW="2222280" imgH="266400" progId="Equation.3">
              <p:embed/>
            </p:oleObj>
          </a:graphicData>
        </a:graphic>
      </p:graphicFrame>
      <p:sp>
        <p:nvSpPr>
          <p:cNvPr id="78865" name="Rectangle 7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8854" name="Object 6"/>
          <p:cNvGraphicFramePr>
            <a:graphicFrameLocks noChangeAspect="1"/>
          </p:cNvGraphicFramePr>
          <p:nvPr/>
        </p:nvGraphicFramePr>
        <p:xfrm>
          <a:off x="2690813" y="1414463"/>
          <a:ext cx="3832225" cy="1000125"/>
        </p:xfrm>
        <a:graphic>
          <a:graphicData uri="http://schemas.openxmlformats.org/presentationml/2006/ole">
            <p:oleObj spid="_x0000_s78854" name="Формула" r:id="rId4" imgW="1650960" imgH="431640" progId="Equation.3">
              <p:embed/>
            </p:oleObj>
          </a:graphicData>
        </a:graphic>
      </p:graphicFrame>
      <p:sp>
        <p:nvSpPr>
          <p:cNvPr id="78866" name="Rectangle 8"/>
          <p:cNvSpPr>
            <a:spLocks/>
          </p:cNvSpPr>
          <p:nvPr/>
        </p:nvSpPr>
        <p:spPr bwMode="auto">
          <a:xfrm>
            <a:off x="179388" y="2492375"/>
            <a:ext cx="878522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chemeClr val="accent2"/>
                </a:solidFill>
                <a:latin typeface="Calibri" pitchFamily="34" charset="0"/>
              </a:rPr>
              <a:t>Мощность конденсаторной батареи, необходимая для доведения путём компенсации коэффициента мощности до 0,95:</a:t>
            </a:r>
          </a:p>
        </p:txBody>
      </p:sp>
      <p:sp>
        <p:nvSpPr>
          <p:cNvPr id="78867" name="Rectangle 10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8857" name="Object 9"/>
          <p:cNvGraphicFramePr>
            <a:graphicFrameLocks noChangeAspect="1"/>
          </p:cNvGraphicFramePr>
          <p:nvPr/>
        </p:nvGraphicFramePr>
        <p:xfrm>
          <a:off x="1174750" y="4019550"/>
          <a:ext cx="6577013" cy="528638"/>
        </p:xfrm>
        <a:graphic>
          <a:graphicData uri="http://schemas.openxmlformats.org/presentationml/2006/ole">
            <p:oleObj spid="_x0000_s78857" name="Формула" r:id="rId5" imgW="3035160" imgH="241200" progId="Equation.3">
              <p:embed/>
            </p:oleObj>
          </a:graphicData>
        </a:graphic>
      </p:graphicFrame>
      <p:sp>
        <p:nvSpPr>
          <p:cNvPr id="78868" name="Rectangle 12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8859" name="Object 11"/>
          <p:cNvGraphicFramePr>
            <a:graphicFrameLocks noChangeAspect="1"/>
          </p:cNvGraphicFramePr>
          <p:nvPr/>
        </p:nvGraphicFramePr>
        <p:xfrm>
          <a:off x="2020888" y="4610100"/>
          <a:ext cx="5389562" cy="474663"/>
        </p:xfrm>
        <a:graphic>
          <a:graphicData uri="http://schemas.openxmlformats.org/presentationml/2006/ole">
            <p:oleObj spid="_x0000_s78859" name="Формула" r:id="rId6" imgW="2311200" imgH="203040" progId="Equation.3">
              <p:embed/>
            </p:oleObj>
          </a:graphicData>
        </a:graphic>
      </p:graphicFrame>
      <p:sp>
        <p:nvSpPr>
          <p:cNvPr id="78869" name="Rectangle 13"/>
          <p:cNvSpPr>
            <a:spLocks/>
          </p:cNvSpPr>
          <p:nvPr/>
        </p:nvSpPr>
        <p:spPr bwMode="auto">
          <a:xfrm>
            <a:off x="395288" y="5013325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chemeClr val="accent2"/>
                </a:solidFill>
                <a:latin typeface="Calibri" pitchFamily="34" charset="0"/>
              </a:rPr>
              <a:t>Сопротивление батареи:</a:t>
            </a:r>
          </a:p>
        </p:txBody>
      </p:sp>
      <p:sp>
        <p:nvSpPr>
          <p:cNvPr id="78870" name="Rectangle 15"/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8862" name="Object 14"/>
          <p:cNvGraphicFramePr>
            <a:graphicFrameLocks noChangeAspect="1"/>
          </p:cNvGraphicFramePr>
          <p:nvPr/>
        </p:nvGraphicFramePr>
        <p:xfrm>
          <a:off x="2867025" y="5645150"/>
          <a:ext cx="3335338" cy="1011238"/>
        </p:xfrm>
        <a:graphic>
          <a:graphicData uri="http://schemas.openxmlformats.org/presentationml/2006/ole">
            <p:oleObj spid="_x0000_s78862" name="Формула" r:id="rId7" imgW="1498320" imgH="457200" progId="Equation.3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0" name="Rectangle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660033"/>
                </a:solidFill>
              </a:rPr>
              <a:t>Схемы замещения при улучшении коэффициента мощности нагрузки</a:t>
            </a:r>
          </a:p>
        </p:txBody>
      </p:sp>
      <p:graphicFrame>
        <p:nvGraphicFramePr>
          <p:cNvPr id="79876" name="Object 4"/>
          <p:cNvGraphicFramePr>
            <a:graphicFrameLocks noChangeAspect="1"/>
          </p:cNvGraphicFramePr>
          <p:nvPr>
            <p:ph idx="1"/>
          </p:nvPr>
        </p:nvGraphicFramePr>
        <p:xfrm>
          <a:off x="215900" y="1484313"/>
          <a:ext cx="8712200" cy="3479800"/>
        </p:xfrm>
        <a:graphic>
          <a:graphicData uri="http://schemas.openxmlformats.org/presentationml/2006/ole">
            <p:oleObj spid="_x0000_s79876" name="Visio" r:id="rId3" imgW="5151570" imgH="2057614" progId="Visio.Drawing.11">
              <p:embed/>
            </p:oleObj>
          </a:graphicData>
        </a:graphic>
      </p:graphicFrame>
      <p:sp>
        <p:nvSpPr>
          <p:cNvPr id="79881" name="Rectangle 6"/>
          <p:cNvSpPr>
            <a:spLocks/>
          </p:cNvSpPr>
          <p:nvPr/>
        </p:nvSpPr>
        <p:spPr bwMode="auto">
          <a:xfrm>
            <a:off x="539750" y="4941888"/>
            <a:ext cx="82296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Сопротивление эквивалентного шунта</a:t>
            </a:r>
          </a:p>
        </p:txBody>
      </p:sp>
      <p:sp>
        <p:nvSpPr>
          <p:cNvPr id="79882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79879" name="Object 7"/>
          <p:cNvGraphicFramePr>
            <a:graphicFrameLocks noChangeAspect="1"/>
          </p:cNvGraphicFramePr>
          <p:nvPr/>
        </p:nvGraphicFramePr>
        <p:xfrm>
          <a:off x="2008188" y="5570538"/>
          <a:ext cx="5343525" cy="1000125"/>
        </p:xfrm>
        <a:graphic>
          <a:graphicData uri="http://schemas.openxmlformats.org/presentationml/2006/ole">
            <p:oleObj spid="_x0000_s79879" name="Формула" r:id="rId4" imgW="2527200" imgH="469800" progId="Equation.3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Rectangle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 algn="l"/>
            <a:r>
              <a:rPr lang="ru-RU" sz="2800" b="1" smtClean="0">
                <a:solidFill>
                  <a:srgbClr val="000066"/>
                </a:solidFill>
              </a:rPr>
              <a:t>После того, как определено сопротивление эквивалентного шунта определяются          и</a:t>
            </a:r>
            <a:br>
              <a:rPr lang="ru-RU" sz="2800" b="1" smtClean="0">
                <a:solidFill>
                  <a:srgbClr val="000066"/>
                </a:solidFill>
              </a:rPr>
            </a:br>
            <a:r>
              <a:rPr lang="ru-RU" sz="2800" b="1" smtClean="0">
                <a:solidFill>
                  <a:srgbClr val="000066"/>
                </a:solidFill>
              </a:rPr>
              <a:t>по результатам вычислений построены кривые</a:t>
            </a:r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ph idx="1"/>
          </p:nvPr>
        </p:nvGraphicFramePr>
        <p:xfrm>
          <a:off x="1836738" y="1484313"/>
          <a:ext cx="5756275" cy="5218112"/>
        </p:xfrm>
        <a:graphic>
          <a:graphicData uri="http://schemas.openxmlformats.org/presentationml/2006/ole">
            <p:oleObj spid="_x0000_s81924" name="Visio" r:id="rId3" imgW="4410339" imgH="3997176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81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rgbClr val="0033CC"/>
                </a:solidFill>
              </a:rPr>
              <a:t>Для рассмотренных вариантов находим</a:t>
            </a:r>
          </a:p>
        </p:txBody>
      </p:sp>
      <p:sp>
        <p:nvSpPr>
          <p:cNvPr id="83982" name="Rectangle 6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973" name="Object 5"/>
          <p:cNvGraphicFramePr>
            <a:graphicFrameLocks noChangeAspect="1"/>
          </p:cNvGraphicFramePr>
          <p:nvPr/>
        </p:nvGraphicFramePr>
        <p:xfrm>
          <a:off x="1036638" y="1638300"/>
          <a:ext cx="6926262" cy="1006475"/>
        </p:xfrm>
        <a:graphic>
          <a:graphicData uri="http://schemas.openxmlformats.org/presentationml/2006/ole">
            <p:oleObj spid="_x0000_s83973" name="Формула" r:id="rId3" imgW="2705040" imgH="393480" progId="Equation.3">
              <p:embed/>
            </p:oleObj>
          </a:graphicData>
        </a:graphic>
      </p:graphicFrame>
      <p:sp>
        <p:nvSpPr>
          <p:cNvPr id="83983" name="Rectangle 11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978" name="Object 10"/>
          <p:cNvGraphicFramePr>
            <a:graphicFrameLocks noChangeAspect="1"/>
          </p:cNvGraphicFramePr>
          <p:nvPr/>
        </p:nvGraphicFramePr>
        <p:xfrm>
          <a:off x="1031875" y="3222625"/>
          <a:ext cx="6792913" cy="1069975"/>
        </p:xfrm>
        <a:graphic>
          <a:graphicData uri="http://schemas.openxmlformats.org/presentationml/2006/ole">
            <p:oleObj spid="_x0000_s83978" name="Формула" r:id="rId4" imgW="2679480" imgH="419040" progId="Equation.3">
              <p:embed/>
            </p:oleObj>
          </a:graphicData>
        </a:graphic>
      </p:graphicFrame>
      <p:sp>
        <p:nvSpPr>
          <p:cNvPr id="83984" name="Rectangle 13"/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83980" name="Object 12"/>
          <p:cNvGraphicFramePr>
            <a:graphicFrameLocks noChangeAspect="1"/>
          </p:cNvGraphicFramePr>
          <p:nvPr/>
        </p:nvGraphicFramePr>
        <p:xfrm>
          <a:off x="1296988" y="4881563"/>
          <a:ext cx="6403975" cy="1123950"/>
        </p:xfrm>
        <a:graphic>
          <a:graphicData uri="http://schemas.openxmlformats.org/presentationml/2006/ole">
            <p:oleObj spid="_x0000_s83980" name="Формула" r:id="rId5" imgW="2400120" imgH="41904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13787" cy="6480175"/>
          </a:xfrm>
        </p:spPr>
        <p:txBody>
          <a:bodyPr/>
          <a:lstStyle/>
          <a:p>
            <a:pPr algn="l"/>
            <a:r>
              <a:rPr lang="ru-RU" sz="2800" b="1" smtClean="0">
                <a:solidFill>
                  <a:schemeClr val="accent2"/>
                </a:solidFill>
                <a:latin typeface="Arial" charset="0"/>
              </a:rPr>
              <a:t>Пуски двигателей, резкие колебания момента на их валу и т.д. приводят к изменениям величины и фазы напряжения в узлах нагрузки. Эти отклонения не должны выходить из допустимых пределов. Влияние резких изменений режима двигателей обычно заметно проявляется в распределительных сетях в виде колебаний напряжения. Более медленные изменения режима двигателей, связанные с технологическими процессами, в которых эти двигатели участвуют, преимущественно отражаются на уровнях напряжения в питающей сети (на отклонениях напряжения).</a:t>
            </a:r>
            <a:r>
              <a:rPr lang="ru-RU" sz="2600" b="1" smtClean="0">
                <a:solidFill>
                  <a:schemeClr val="accent2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13787" cy="6394450"/>
          </a:xfrm>
        </p:spPr>
        <p:txBody>
          <a:bodyPr/>
          <a:lstStyle/>
          <a:p>
            <a:r>
              <a:rPr lang="ru-RU" sz="2800" b="1" smtClean="0">
                <a:solidFill>
                  <a:schemeClr val="accent2"/>
                </a:solidFill>
                <a:latin typeface="Arial" charset="0"/>
              </a:rPr>
              <a:t>Такие нарушения режима, как короткие замыкания в элементах питающей сети, отключения и повторные включения, самозапуск асинхронных двигателей после перерывов питания, самовозбуждение и самораскачивание двигателей при работе на ёмкостное сопротивление и т.д., могут весьма существенно сказываться на режиме всей системы электроснабжения, поэтому переходные процессы в её элементах рассматриваются не только с точки зрения их надёжности и устойчивости, но и с точки зрения обеспечения надёжности всей системы электроснабжения.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792162"/>
          </a:xfrm>
        </p:spPr>
        <p:txBody>
          <a:bodyPr/>
          <a:lstStyle/>
          <a:p>
            <a:pPr algn="l" eaLnBrk="1" hangingPunct="1"/>
            <a:r>
              <a:rPr lang="ru-RU" smtClean="0"/>
              <a:t>     </a:t>
            </a:r>
            <a:r>
              <a:rPr lang="ru-RU" sz="3600" b="1" smtClean="0">
                <a:solidFill>
                  <a:srgbClr val="0033CC"/>
                </a:solidFill>
              </a:rPr>
              <a:t>Вопрос 1.</a:t>
            </a:r>
            <a:r>
              <a:rPr lang="ru-RU" b="1" smtClean="0"/>
              <a:t> </a:t>
            </a:r>
            <a:r>
              <a:rPr lang="ru-RU" sz="3600" smtClean="0">
                <a:solidFill>
                  <a:srgbClr val="FF0066"/>
                </a:solidFill>
                <a:latin typeface="Arial Black" pitchFamily="34" charset="0"/>
              </a:rPr>
              <a:t>Лавина напряжения</a:t>
            </a:r>
            <a:r>
              <a:rPr lang="ru-RU" smtClean="0">
                <a:solidFill>
                  <a:srgbClr val="FF0066"/>
                </a:solidFill>
              </a:rPr>
              <a:t>.</a:t>
            </a:r>
          </a:p>
        </p:txBody>
      </p:sp>
      <p:sp>
        <p:nvSpPr>
          <p:cNvPr id="65541" name="Rectangle 2"/>
          <p:cNvSpPr>
            <a:spLocks/>
          </p:cNvSpPr>
          <p:nvPr/>
        </p:nvSpPr>
        <p:spPr bwMode="auto">
          <a:xfrm>
            <a:off x="179388" y="1052513"/>
            <a:ext cx="8785225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Проведённые лабораторные исследования показали, что асинхронные двигатели имеют большой запас устойчивости и поэтому обеспечение статической устойчивости отдельных двигателей, входящих в нагрузку, на практике, как правило, не вызывает затруднений.</a:t>
            </a:r>
            <a:br>
              <a:rPr lang="ru-RU" sz="3200" b="1">
                <a:solidFill>
                  <a:srgbClr val="000066"/>
                </a:solidFill>
                <a:latin typeface="Calibri" pitchFamily="34" charset="0"/>
              </a:rPr>
            </a:br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</a:t>
            </a:r>
            <a:r>
              <a:rPr lang="ru-RU" sz="32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Если запас устойчивости характеризовать отношением максимального вращающего момента к рабочему, то коэффициент запаса составит 1,5 – 1,7.</a:t>
            </a:r>
            <a:endParaRPr lang="ru-RU" sz="3200" b="1">
              <a:solidFill>
                <a:srgbClr val="000066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84138" y="404813"/>
            <a:ext cx="892968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      </a:t>
            </a:r>
            <a:r>
              <a:rPr lang="ru-RU" sz="3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Небольшие снижения напряжения на шинах двигателей не могут привести к нарушению их устойчивости. Однако, это относится к единичному двигателю или группе двигателей, питаемых от шин напряжения, величина которого не зависит от режима двигателя. </a:t>
            </a: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84138" y="3573463"/>
            <a:ext cx="892968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     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Если двигатель или группа двигателей питается от шин соизмеримой мощности, то напряжение на шинах зависит от режима двигателя (его скольжения). Условия нарушения его устойчивости (опрокидывание) получаются в данном случае существенно иными.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511" name="Object 47"/>
          <p:cNvGraphicFramePr>
            <a:graphicFrameLocks noChangeAspect="1"/>
          </p:cNvGraphicFramePr>
          <p:nvPr/>
        </p:nvGraphicFramePr>
        <p:xfrm>
          <a:off x="3732213" y="2684463"/>
          <a:ext cx="1463675" cy="1462087"/>
        </p:xfrm>
        <a:graphic>
          <a:graphicData uri="http://schemas.openxmlformats.org/presentationml/2006/ole">
            <p:oleObj spid="_x0000_s62511" name="VISIO" r:id="rId3" imgW="914400" imgH="914400" progId="Visio.Drawing.5">
              <p:link updateAutomatic="1"/>
            </p:oleObj>
          </a:graphicData>
        </a:graphic>
      </p:graphicFrame>
      <p:graphicFrame>
        <p:nvGraphicFramePr>
          <p:cNvPr id="62512" name="Object 48"/>
          <p:cNvGraphicFramePr>
            <a:graphicFrameLocks noChangeAspect="1"/>
          </p:cNvGraphicFramePr>
          <p:nvPr/>
        </p:nvGraphicFramePr>
        <p:xfrm>
          <a:off x="3902075" y="2855913"/>
          <a:ext cx="1482725" cy="1482725"/>
        </p:xfrm>
        <a:graphic>
          <a:graphicData uri="http://schemas.openxmlformats.org/presentationml/2006/ole">
            <p:oleObj spid="_x0000_s62512" name="VISIO" r:id="rId3" imgW="914400" imgH="914400" progId="Visio.Drawing.5">
              <p:link updateAutomatic="1"/>
            </p:oleObj>
          </a:graphicData>
        </a:graphic>
      </p:graphicFrame>
      <p:graphicFrame>
        <p:nvGraphicFramePr>
          <p:cNvPr id="62514" name="Object 50"/>
          <p:cNvGraphicFramePr>
            <a:graphicFrameLocks noChangeAspect="1"/>
          </p:cNvGraphicFramePr>
          <p:nvPr/>
        </p:nvGraphicFramePr>
        <p:xfrm>
          <a:off x="1187450" y="236538"/>
          <a:ext cx="6769100" cy="6384925"/>
        </p:xfrm>
        <a:graphic>
          <a:graphicData uri="http://schemas.openxmlformats.org/presentationml/2006/ole">
            <p:oleObj spid="_x0000_s62514" name="VISIO" r:id="rId4" imgW="4263840" imgH="402336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>
          <a:xfrm>
            <a:off x="323850" y="5516563"/>
            <a:ext cx="8229600" cy="1143000"/>
          </a:xfrm>
        </p:spPr>
        <p:txBody>
          <a:bodyPr/>
          <a:lstStyle/>
          <a:p>
            <a:r>
              <a:rPr lang="ru-RU" sz="3000" b="1" smtClean="0">
                <a:solidFill>
                  <a:srgbClr val="002060"/>
                </a:solidFill>
              </a:rPr>
              <a:t>Очевидно, что напряжение на шинах двигателя будет падать с ростом скольжения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76275"/>
            <a:ext cx="77279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7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37"/>
          </a:xfrm>
        </p:spPr>
        <p:txBody>
          <a:bodyPr/>
          <a:lstStyle/>
          <a:p>
            <a:r>
              <a:rPr lang="ru-RU" sz="3000" b="1" smtClean="0">
                <a:solidFill>
                  <a:srgbClr val="002060"/>
                </a:solidFill>
              </a:rPr>
              <a:t>Вычислять вращающий момент удобнее не по изменяющемуся напряжению </a:t>
            </a:r>
            <a:r>
              <a:rPr lang="en-US" sz="3000" b="1" i="1" smtClean="0">
                <a:solidFill>
                  <a:srgbClr val="002060"/>
                </a:solidFill>
              </a:rPr>
              <a:t>U=f(s), </a:t>
            </a:r>
            <a:r>
              <a:rPr lang="ru-RU" sz="3000" b="1" smtClean="0">
                <a:solidFill>
                  <a:srgbClr val="002060"/>
                </a:solidFill>
              </a:rPr>
              <a:t>а по неизменному значению э.д.с. </a:t>
            </a:r>
          </a:p>
        </p:txBody>
      </p:sp>
      <p:sp>
        <p:nvSpPr>
          <p:cNvPr id="64580" name="Заголовок 1"/>
          <p:cNvSpPr txBox="1">
            <a:spLocks/>
          </p:cNvSpPr>
          <p:nvPr/>
        </p:nvSpPr>
        <p:spPr bwMode="auto">
          <a:xfrm>
            <a:off x="441325" y="3357563"/>
            <a:ext cx="82296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000" b="1">
                <a:solidFill>
                  <a:srgbClr val="002060"/>
                </a:solidFill>
                <a:latin typeface="Calibri" pitchFamily="34" charset="0"/>
              </a:rPr>
              <a:t>Максимальный вращающий момент </a:t>
            </a:r>
          </a:p>
        </p:txBody>
      </p:sp>
      <p:sp>
        <p:nvSpPr>
          <p:cNvPr id="6458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576" name="Object 64"/>
          <p:cNvGraphicFramePr>
            <a:graphicFrameLocks noChangeAspect="1"/>
          </p:cNvGraphicFramePr>
          <p:nvPr/>
        </p:nvGraphicFramePr>
        <p:xfrm>
          <a:off x="220663" y="1916113"/>
          <a:ext cx="4498975" cy="1368425"/>
        </p:xfrm>
        <a:graphic>
          <a:graphicData uri="http://schemas.openxmlformats.org/presentationml/2006/ole">
            <p:oleObj spid="_x0000_s64576" name="Формула" r:id="rId3" imgW="1765080" imgH="507960" progId="Equation.3">
              <p:embed/>
            </p:oleObj>
          </a:graphicData>
        </a:graphic>
      </p:graphicFrame>
      <p:sp>
        <p:nvSpPr>
          <p:cNvPr id="64582" name="Rectangle 3"/>
          <p:cNvSpPr>
            <a:spLocks noChangeArrowheads="1"/>
          </p:cNvSpPr>
          <p:nvPr/>
        </p:nvSpPr>
        <p:spPr bwMode="auto">
          <a:xfrm>
            <a:off x="0" y="523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4583" name="Rectangle 6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577" name="Object 65"/>
          <p:cNvGraphicFramePr>
            <a:graphicFrameLocks noChangeAspect="1"/>
          </p:cNvGraphicFramePr>
          <p:nvPr/>
        </p:nvGraphicFramePr>
        <p:xfrm>
          <a:off x="4727575" y="1916113"/>
          <a:ext cx="4078288" cy="1368425"/>
        </p:xfrm>
        <a:graphic>
          <a:graphicData uri="http://schemas.openxmlformats.org/presentationml/2006/ole">
            <p:oleObj spid="_x0000_s64577" name="Формула" r:id="rId4" imgW="1600200" imgH="508000" progId="Equation.3">
              <p:embed/>
            </p:oleObj>
          </a:graphicData>
        </a:graphic>
      </p:graphicFrame>
      <p:sp>
        <p:nvSpPr>
          <p:cNvPr id="64584" name="Rectangle 7"/>
          <p:cNvSpPr>
            <a:spLocks noChangeArrowheads="1"/>
          </p:cNvSpPr>
          <p:nvPr/>
        </p:nvSpPr>
        <p:spPr bwMode="auto">
          <a:xfrm>
            <a:off x="152400" y="676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323850" y="5445125"/>
            <a:ext cx="822960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Критическое скольжение двигателя оказывается значительно меньше, чем на шинах бесконечной мощности </a:t>
            </a:r>
            <a:endParaRPr lang="ru-RU" sz="3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5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64578" name="Object 66"/>
          <p:cNvGraphicFramePr>
            <a:graphicFrameLocks noChangeAspect="1"/>
          </p:cNvGraphicFramePr>
          <p:nvPr/>
        </p:nvGraphicFramePr>
        <p:xfrm>
          <a:off x="1908175" y="3860800"/>
          <a:ext cx="4730750" cy="1439863"/>
        </p:xfrm>
        <a:graphic>
          <a:graphicData uri="http://schemas.openxmlformats.org/presentationml/2006/ole">
            <p:oleObj spid="_x0000_s64578" name="Формула" r:id="rId5" imgW="1701720" imgH="495000" progId="Equation.3">
              <p:embed/>
            </p:oleObj>
          </a:graphicData>
        </a:graphic>
      </p:graphicFrame>
      <p:sp>
        <p:nvSpPr>
          <p:cNvPr id="64587" name="Rectangle 15"/>
          <p:cNvSpPr>
            <a:spLocks noChangeArrowheads="1"/>
          </p:cNvSpPr>
          <p:nvPr/>
        </p:nvSpPr>
        <p:spPr bwMode="auto">
          <a:xfrm>
            <a:off x="0" y="504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5109</TotalTime>
  <Words>915</Words>
  <Application>Microsoft Office PowerPoint</Application>
  <PresentationFormat>Экран (4:3)</PresentationFormat>
  <Paragraphs>51</Paragraphs>
  <Slides>23</Slides>
  <Notes>0</Notes>
  <HiddenSlides>0</HiddenSlides>
  <MMClips>1</MMClips>
  <ScaleCrop>false</ScaleCrop>
  <HeadingPairs>
    <vt:vector size="8" baseType="variant">
      <vt:variant>
        <vt:lpstr>Тема</vt:lpstr>
      </vt:variant>
      <vt:variant>
        <vt:i4>1</vt:i4>
      </vt:variant>
      <vt:variant>
        <vt:lpstr>Связи</vt:lpstr>
      </vt:variant>
      <vt:variant>
        <vt:i4>2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Тема Office</vt:lpstr>
      <vt:lpstr>???</vt:lpstr>
      <vt:lpstr>???</vt:lpstr>
      <vt:lpstr>VISIO</vt:lpstr>
      <vt:lpstr>Формула</vt:lpstr>
      <vt:lpstr>Visio</vt:lpstr>
      <vt:lpstr>КУРС ЛЕКЦИЙ по учебной дисциплине  «Переходные процессы в электроэнергетических системах» Раздел 4</vt:lpstr>
      <vt:lpstr>      Система электроснабжения (СЭ) – часть ЭЭС, непосредственно осуществляющая снабжение электрической энергией потребителей.       Места подключения отдельных систем электроснабжения к высоковольтным сетям ЭЭС называют узлами нагрузок.  </vt:lpstr>
      <vt:lpstr>Пуски двигателей, резкие колебания момента на их валу и т.д. приводят к изменениям величины и фазы напряжения в узлах нагрузки. Эти отклонения не должны выходить из допустимых пределов. Влияние резких изменений режима двигателей обычно заметно проявляется в распределительных сетях в виде колебаний напряжения. Более медленные изменения режима двигателей, связанные с технологическими процессами, в которых эти двигатели участвуют, преимущественно отражаются на уровнях напряжения в питающей сети (на отклонениях напряжения). </vt:lpstr>
      <vt:lpstr>Такие нарушения режима, как короткие замыкания в элементах питающей сети, отключения и повторные включения, самозапуск асинхронных двигателей после перерывов питания, самовозбуждение и самораскачивание двигателей при работе на ёмкостное сопротивление и т.д., могут весьма существенно сказываться на режиме всей системы электроснабжения, поэтому переходные процессы в её элементах рассматриваются не только с точки зрения их надёжности и устойчивости, но и с точки зрения обеспечения надёжности всей системы электроснабжения.</vt:lpstr>
      <vt:lpstr>     Вопрос 1. Лавина напряжения.</vt:lpstr>
      <vt:lpstr>Слайд 6</vt:lpstr>
      <vt:lpstr>Слайд 7</vt:lpstr>
      <vt:lpstr>Очевидно, что напряжение на шинах двигателя будет падать с ростом скольжения</vt:lpstr>
      <vt:lpstr>Вычислять вращающий момент удобнее не по изменяющемуся напряжению U=f(s), а по неизменному значению э.д.с. </vt:lpstr>
      <vt:lpstr>Вывод:</vt:lpstr>
      <vt:lpstr>Зависимость э.д.с. генератора от типа АРВ</vt:lpstr>
      <vt:lpstr>Из характеристик U,Q=f(E) видно, что снижение э.д.с. особенно в зоне, где dQ/dE отрицательно, приводит к росту реактивной мощности, соответственному увеличению токов, потребляемых двигателями нагрузки и увеличению падения напряжения в питающей сети, способствуя дальнейшему снижению напряжения. Вблизи режима опрокидывания двигателей процесс прогрессивного снижения напряжения (лавина напряжения) оказывается очень заметным.</vt:lpstr>
      <vt:lpstr>Лавина напряжения в эксплуатационной практике</vt:lpstr>
      <vt:lpstr>Вопрос 2. Роль электрического центра системы.</vt:lpstr>
      <vt:lpstr>Ложная работа дистанционных защит</vt:lpstr>
      <vt:lpstr>Потребители, расположенные в электрическом центре системы, будут попадать в режим, равносильный короткому замыканию, а устройства релейной защиты, работающие на основе замера эквивалентного сопротивления линии U/I (дистанционные защиты), будут неправильно работать отключая неповреждённые линии. В реальной системе электрический центр системы может находится ближе к началу или к концу линии или находится вне её (в генераторах, нагрузках и т.п.), но место его может изменяться в процессе качаний.</vt:lpstr>
      <vt:lpstr>Вопрос 3. Медленные понижения напряжения.</vt:lpstr>
      <vt:lpstr>Влияние компенсации реактивной мощности нагрузки на устойчивость системы</vt:lpstr>
      <vt:lpstr>Рассмотрим варианты:</vt:lpstr>
      <vt:lpstr>Критические значения:</vt:lpstr>
      <vt:lpstr>Схемы замещения при улучшении коэффициента мощности нагрузки</vt:lpstr>
      <vt:lpstr>После того, как определено сопротивление эквивалентного шунта определяются          и по результатам вычислений построены кривые</vt:lpstr>
      <vt:lpstr>Для рассмотренных вариантов находим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283</cp:revision>
  <dcterms:created xsi:type="dcterms:W3CDTF">2012-09-03T06:45:03Z</dcterms:created>
  <dcterms:modified xsi:type="dcterms:W3CDTF">2022-05-14T08:03:59Z</dcterms:modified>
</cp:coreProperties>
</file>